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2" r:id="rId3"/>
    <p:sldId id="293" r:id="rId4"/>
    <p:sldId id="297" r:id="rId5"/>
    <p:sldId id="314" r:id="rId6"/>
    <p:sldId id="315" r:id="rId7"/>
    <p:sldId id="316" r:id="rId8"/>
    <p:sldId id="307" r:id="rId9"/>
    <p:sldId id="317" r:id="rId10"/>
    <p:sldId id="319" r:id="rId11"/>
    <p:sldId id="320" r:id="rId12"/>
    <p:sldId id="321" r:id="rId13"/>
    <p:sldId id="326" r:id="rId14"/>
    <p:sldId id="322" r:id="rId15"/>
    <p:sldId id="324" r:id="rId16"/>
    <p:sldId id="327" r:id="rId17"/>
    <p:sldId id="323" r:id="rId18"/>
    <p:sldId id="330" r:id="rId19"/>
    <p:sldId id="325" r:id="rId20"/>
    <p:sldId id="310" r:id="rId21"/>
    <p:sldId id="328" r:id="rId22"/>
    <p:sldId id="311" r:id="rId23"/>
    <p:sldId id="312" r:id="rId24"/>
    <p:sldId id="329" r:id="rId25"/>
    <p:sldId id="30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914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4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9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97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105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19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65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99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66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30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25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7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D4647-3106-424E-81D8-4C5A70499A55}" type="datetimeFigureOut">
              <a:rPr lang="zh-CN" altLang="en-US" smtClean="0"/>
              <a:t>2019/2/10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EA796-4A2C-476E-A2E8-D6EF35E48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8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110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0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">
        <p:cut/>
      </p:transition>
    </mc:Choice>
    <mc:Fallback xmlns="">
      <p:transition advTm="2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85" y="82559"/>
            <a:ext cx="8846208" cy="66346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FWS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3179" y="2646947"/>
            <a:ext cx="2825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 </a:t>
            </a:r>
            <a:r>
              <a:rPr lang="en-US" altLang="zh-CN" sz="3600" b="1" dirty="0"/>
              <a:t>800K</a:t>
            </a:r>
            <a:r>
              <a:rPr lang="en-US" altLang="zh-CN" dirty="0"/>
              <a:t> customers enrolled in FWS to benefit from new financial advisory fee charge changes.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" y="5232270"/>
            <a:ext cx="2534754" cy="8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9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22" y="450168"/>
            <a:ext cx="10890537" cy="61478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Corporate </a:t>
            </a:r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Action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3179" y="2646947"/>
            <a:ext cx="28259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Helped</a:t>
            </a:r>
            <a:r>
              <a:rPr lang="en-US" altLang="zh-CN" sz="3200" b="1" dirty="0"/>
              <a:t> </a:t>
            </a:r>
            <a:r>
              <a:rPr lang="en-US" altLang="zh-CN" sz="3600" b="1" dirty="0" smtClean="0"/>
              <a:t>56K </a:t>
            </a:r>
            <a:r>
              <a:rPr lang="en-US" altLang="zh-CN" dirty="0" smtClean="0"/>
              <a:t>customers to be aware of events relevant to them.</a:t>
            </a:r>
          </a:p>
          <a:p>
            <a:r>
              <a:rPr lang="en-US" altLang="zh-CN" dirty="0" smtClean="0"/>
              <a:t>It allows customers an entry point to fundamental education and access specific event terms prior to providing instructions to participate.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8" y="5377652"/>
            <a:ext cx="2534754" cy="8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3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01" y="508938"/>
            <a:ext cx="8608699" cy="58388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UMA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3179" y="2646947"/>
            <a:ext cx="2825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Released in August 2018.</a:t>
            </a:r>
          </a:p>
          <a:p>
            <a:endParaRPr lang="en-US" altLang="zh-CN" dirty="0"/>
          </a:p>
          <a:p>
            <a:r>
              <a:rPr lang="en-US" altLang="zh-CN" dirty="0" smtClean="0"/>
              <a:t>UMA is a single common investment solution for all discretionarily-managed, multi-asset class portfolios.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" y="5232270"/>
            <a:ext cx="2534754" cy="8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4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51" y="-283982"/>
            <a:ext cx="9099023" cy="68242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Athena </a:t>
            </a:r>
          </a:p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 Live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3179" y="2646947"/>
            <a:ext cx="2825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Athena went live in August 2018.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It enables customer to optimize their retirement plans with a new friendly user interface.</a:t>
            </a:r>
            <a:endParaRPr lang="en-US" altLang="zh-CN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" y="5232270"/>
            <a:ext cx="2534754" cy="8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6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063" y="-489397"/>
            <a:ext cx="8949288" cy="67119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Savings</a:t>
            </a:r>
          </a:p>
          <a:p>
            <a:pPr lvl="0"/>
            <a:r>
              <a:rPr lang="en-US" altLang="zh-CN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Prioritizer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3179" y="2646947"/>
            <a:ext cx="2825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Released in September 2018. </a:t>
            </a:r>
          </a:p>
          <a:p>
            <a:endParaRPr lang="en-US" altLang="zh-CN" dirty="0"/>
          </a:p>
          <a:p>
            <a:r>
              <a:rPr lang="en-US" altLang="zh-CN" dirty="0" smtClean="0"/>
              <a:t>It is an important start to a journey that eventually extends to planning experiences accessed by million of people a year.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" y="5232270"/>
            <a:ext cx="2534754" cy="8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9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13" y="609527"/>
            <a:ext cx="10001572" cy="56231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Scrum Master Boot Camp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39507" y="2334855"/>
            <a:ext cx="2825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10</a:t>
            </a:r>
            <a:r>
              <a:rPr lang="en-US" altLang="zh-CN" dirty="0"/>
              <a:t> associates graduated from the first Scrum Master Boot Camp in early </a:t>
            </a:r>
            <a:r>
              <a:rPr lang="en-US" altLang="zh-CN" dirty="0" smtClean="0"/>
              <a:t>September 2018.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It helps to foster the associate who are either new or potential scrum master.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" y="5232270"/>
            <a:ext cx="2534754" cy="8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3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60" y="357128"/>
            <a:ext cx="10623047" cy="59754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FPPA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8687" y="2416656"/>
            <a:ext cx="2825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Went live in October 2018.</a:t>
            </a:r>
          </a:p>
          <a:p>
            <a:endParaRPr lang="en-US" altLang="zh-CN" dirty="0"/>
          </a:p>
          <a:p>
            <a:r>
              <a:rPr lang="en-US" altLang="zh-CN" dirty="0" smtClean="0"/>
              <a:t>FPPA provides our customer with the simplicity and power of Robot with the personalization and relationship aspects of traditional wealth management offerings.</a:t>
            </a:r>
            <a:endParaRPr lang="en-US" altLang="zh-CN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" y="5232270"/>
            <a:ext cx="2534754" cy="8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72" y="-333309"/>
            <a:ext cx="9833818" cy="65558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830355" y="0"/>
            <a:ext cx="4361645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830355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00312" y="0"/>
            <a:ext cx="4208017" cy="6858000"/>
            <a:chOff x="7938510" y="0"/>
            <a:chExt cx="4322315" cy="6858000"/>
          </a:xfrm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8958981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958981" y="851372"/>
            <a:ext cx="3611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Generation Scoring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58981" y="2646947"/>
            <a:ext cx="2825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New </a:t>
            </a:r>
            <a:r>
              <a:rPr lang="en-US" altLang="zh-CN" dirty="0"/>
              <a:t>G</a:t>
            </a:r>
            <a:r>
              <a:rPr lang="en-US" altLang="zh-CN" dirty="0" smtClean="0"/>
              <a:t>eneration Scoring was released on </a:t>
            </a:r>
            <a:r>
              <a:rPr lang="en-US" altLang="zh-CN" dirty="0"/>
              <a:t>Oct </a:t>
            </a:r>
            <a:r>
              <a:rPr lang="en-US" altLang="zh-CN" dirty="0" smtClean="0"/>
              <a:t>15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 2018.</a:t>
            </a:r>
          </a:p>
          <a:p>
            <a:endParaRPr lang="en-US" altLang="zh-CN" dirty="0"/>
          </a:p>
          <a:p>
            <a:r>
              <a:rPr lang="en-US" altLang="zh-CN" dirty="0" smtClean="0"/>
              <a:t>The New Generation Scoring considers more situation and calculates more realistic </a:t>
            </a:r>
            <a:r>
              <a:rPr lang="en-US" altLang="zh-CN" dirty="0"/>
              <a:t>score for </a:t>
            </a:r>
            <a:r>
              <a:rPr lang="en-US" altLang="zh-CN" dirty="0" smtClean="0"/>
              <a:t>customer.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1" y="5317708"/>
            <a:ext cx="2490528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4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36" y="518086"/>
            <a:ext cx="9142392" cy="63936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830355" y="0"/>
            <a:ext cx="4361645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830355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00312" y="0"/>
            <a:ext cx="4208017" cy="6858000"/>
            <a:chOff x="7938510" y="0"/>
            <a:chExt cx="4322315" cy="6858000"/>
          </a:xfrm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8958981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958981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AON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58981" y="2529380"/>
            <a:ext cx="2825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E</a:t>
            </a:r>
            <a:r>
              <a:rPr lang="en-US" altLang="zh-CN" dirty="0" smtClean="0">
                <a:solidFill>
                  <a:prstClr val="black"/>
                </a:solidFill>
              </a:rPr>
              <a:t>liminated </a:t>
            </a:r>
            <a:r>
              <a:rPr lang="en-US" altLang="zh-CN" dirty="0">
                <a:solidFill>
                  <a:prstClr val="black"/>
                </a:solidFill>
              </a:rPr>
              <a:t>30,000 phone </a:t>
            </a:r>
            <a:r>
              <a:rPr lang="en-US" altLang="zh-CN" dirty="0" smtClean="0">
                <a:solidFill>
                  <a:prstClr val="black"/>
                </a:solidFill>
              </a:rPr>
              <a:t>calls and saving </a:t>
            </a:r>
            <a:r>
              <a:rPr lang="en-US" altLang="zh-CN" dirty="0">
                <a:solidFill>
                  <a:prstClr val="black"/>
                </a:solidFill>
              </a:rPr>
              <a:t>around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1 </a:t>
            </a:r>
            <a:r>
              <a:rPr lang="en-US" altLang="zh-CN" dirty="0">
                <a:solidFill>
                  <a:prstClr val="black"/>
                </a:solidFill>
              </a:rPr>
              <a:t>Million </a:t>
            </a:r>
            <a:r>
              <a:rPr lang="en-US" altLang="zh-CN" dirty="0" smtClean="0">
                <a:solidFill>
                  <a:prstClr val="black"/>
                </a:solidFill>
              </a:rPr>
              <a:t>dollars per year.</a:t>
            </a:r>
          </a:p>
          <a:p>
            <a:pPr lvl="0"/>
            <a:endParaRPr lang="en-US" altLang="zh-CN" dirty="0" smtClean="0">
              <a:solidFill>
                <a:prstClr val="black"/>
              </a:solidFill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</a:rPr>
              <a:t>Leverage data driven approach to deliver quick hit items that provides fantastic customer experience and business value.</a:t>
            </a:r>
          </a:p>
          <a:p>
            <a:pPr lvl="0"/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1" y="5317708"/>
            <a:ext cx="2490528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17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0"/>
    </mc:Choice>
    <mc:Fallback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449" y="-456598"/>
            <a:ext cx="9142392" cy="68567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830355" y="0"/>
            <a:ext cx="4361645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830355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00312" y="0"/>
            <a:ext cx="4208017" cy="6858000"/>
            <a:chOff x="7938510" y="0"/>
            <a:chExt cx="4322315" cy="6858000"/>
          </a:xfrm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8958981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958981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Buddy Program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58981" y="2646947"/>
            <a:ext cx="282594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prstClr val="black"/>
                </a:solidFill>
              </a:rPr>
              <a:t>33</a:t>
            </a:r>
            <a:r>
              <a:rPr lang="en-US" altLang="zh-CN" dirty="0">
                <a:solidFill>
                  <a:prstClr val="black"/>
                </a:solidFill>
              </a:rPr>
              <a:t> pairs of buddies joined in the program as pilot. </a:t>
            </a:r>
          </a:p>
          <a:p>
            <a:pPr lvl="0"/>
            <a:endParaRPr lang="en-US" altLang="zh-CN" dirty="0">
              <a:solidFill>
                <a:prstClr val="black"/>
              </a:solidFill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It bundled Developer and QA </a:t>
            </a:r>
            <a:r>
              <a:rPr lang="en-US" altLang="zh-CN" dirty="0" smtClean="0">
                <a:solidFill>
                  <a:prstClr val="black"/>
                </a:solidFill>
              </a:rPr>
              <a:t>to work and learn together</a:t>
            </a:r>
            <a:r>
              <a:rPr lang="en-US" altLang="zh-CN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1" y="5317708"/>
            <a:ext cx="2490528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53010"/>
            <a:ext cx="12192000" cy="691101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31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000">
        <p:cut/>
      </p:transition>
    </mc:Choice>
    <mc:Fallback xmlns="">
      <p:transition advTm="2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787"/>
            <a:ext cx="9311425" cy="581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830355" y="0"/>
            <a:ext cx="4361645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830355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00312" y="0"/>
            <a:ext cx="4208017" cy="6858000"/>
            <a:chOff x="7938510" y="0"/>
            <a:chExt cx="4322315" cy="6858000"/>
          </a:xfrm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8958981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958981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LWC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58981" y="2646947"/>
            <a:ext cx="2825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As of November 2018, </a:t>
            </a:r>
            <a:r>
              <a:rPr lang="en-US" altLang="zh-CN" sz="3600" b="1" dirty="0" smtClean="0"/>
              <a:t>66.7</a:t>
            </a:r>
            <a:r>
              <a:rPr lang="en-US" altLang="zh-CN" sz="3600" b="1" dirty="0"/>
              <a:t>% </a:t>
            </a:r>
            <a:r>
              <a:rPr lang="en-US" altLang="zh-CN" dirty="0"/>
              <a:t>trading traffic started using LWC which greatly increase the stability of our trading services.</a:t>
            </a:r>
          </a:p>
          <a:p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1" y="5317708"/>
            <a:ext cx="2490528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1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0214"/>
            <a:ext cx="9634509" cy="5612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830355" y="0"/>
            <a:ext cx="4361645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830355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00312" y="0"/>
            <a:ext cx="4208017" cy="6858000"/>
            <a:chOff x="7938510" y="0"/>
            <a:chExt cx="4322315" cy="6858000"/>
          </a:xfrm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8958981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958981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Easy Trade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58981" y="2646947"/>
            <a:ext cx="2825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Released </a:t>
            </a:r>
            <a:r>
              <a:rPr lang="en-US" altLang="zh-CN" dirty="0"/>
              <a:t>on Nov </a:t>
            </a:r>
            <a:r>
              <a:rPr lang="en-US" altLang="zh-CN" dirty="0" smtClean="0"/>
              <a:t>27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 2018.</a:t>
            </a:r>
          </a:p>
          <a:p>
            <a:endParaRPr lang="en-US" altLang="zh-CN" dirty="0"/>
          </a:p>
          <a:p>
            <a:r>
              <a:rPr lang="en-US" altLang="zh-CN" dirty="0" smtClean="0"/>
              <a:t>Easy Trade helps us maintain our market leading position in the tool space.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1" y="5317708"/>
            <a:ext cx="2490528" cy="83017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1" y="4487532"/>
            <a:ext cx="2490528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1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14" y="609526"/>
            <a:ext cx="8469086" cy="56130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 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Estimator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3179" y="2646947"/>
            <a:ext cx="2825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smtClean="0">
                <a:solidFill>
                  <a:prstClr val="black"/>
                </a:solidFill>
              </a:rPr>
              <a:t>Released </a:t>
            </a:r>
            <a:r>
              <a:rPr lang="en-US" altLang="zh-CN" dirty="0">
                <a:solidFill>
                  <a:prstClr val="black"/>
                </a:solidFill>
              </a:rPr>
              <a:t>in </a:t>
            </a:r>
            <a:r>
              <a:rPr lang="en-US" altLang="zh-CN" dirty="0" smtClean="0">
                <a:solidFill>
                  <a:prstClr val="black"/>
                </a:solidFill>
              </a:rPr>
              <a:t>November 2018.</a:t>
            </a:r>
          </a:p>
          <a:p>
            <a:pPr lvl="0"/>
            <a:endParaRPr lang="en-US" altLang="zh-CN" dirty="0" smtClean="0">
              <a:solidFill>
                <a:prstClr val="black"/>
              </a:solidFill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</a:rPr>
              <a:t>The new Fee Estimator helps our reps by giving them a more straightforward view of client fees.</a:t>
            </a:r>
            <a:endParaRPr lang="en-US" altLang="zh-CN" b="1" dirty="0" smtClean="0">
              <a:solidFill>
                <a:prstClr val="black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" y="5232270"/>
            <a:ext cx="2534754" cy="8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7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540" y="291812"/>
            <a:ext cx="13226141" cy="790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 rot="-5400000">
            <a:off x="4819124" y="-566932"/>
            <a:ext cx="2656814" cy="1229506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rot="-5400000">
            <a:off x="4795470" y="-561260"/>
            <a:ext cx="2674798" cy="12295062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rot="-5400000">
            <a:off x="4850430" y="-518779"/>
            <a:ext cx="2580585" cy="12295063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H="1" flipV="1">
            <a:off x="3289472" y="5458191"/>
            <a:ext cx="5613055" cy="2338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820710" y="4731365"/>
            <a:ext cx="4653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P2P Payment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/>
            </a:r>
            <a:b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87721" y="5538549"/>
            <a:ext cx="9119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P2P payment makes the trade and transaction more easier in near real-time. </a:t>
            </a:r>
          </a:p>
          <a:p>
            <a:pPr algn="ctr"/>
            <a:r>
              <a:rPr lang="en-US" altLang="zh-CN" dirty="0" smtClean="0"/>
              <a:t>P2P payment went live on both Fidelity web and mobile APPs in November.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287" y="4750423"/>
            <a:ext cx="2490528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0744" y="622822"/>
            <a:ext cx="9372222" cy="5612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830355" y="0"/>
            <a:ext cx="4361645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830355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00312" y="0"/>
            <a:ext cx="4208017" cy="6858000"/>
            <a:chOff x="7938510" y="0"/>
            <a:chExt cx="4322315" cy="6858000"/>
          </a:xfrm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8958981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958981" y="851372"/>
            <a:ext cx="28259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Financial Solutions </a:t>
            </a:r>
          </a:p>
          <a:p>
            <a:pPr lvl="0" algn="ctr"/>
            <a:r>
              <a:rPr lang="en-US" altLang="zh-CN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and </a:t>
            </a:r>
          </a:p>
          <a:p>
            <a:pPr lvl="0" algn="ctr"/>
            <a:r>
              <a:rPr lang="en-US" altLang="zh-CN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Planning &amp; Advice Platform</a:t>
            </a:r>
            <a:endParaRPr lang="en-US" altLang="zh-C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58981" y="2646947"/>
            <a:ext cx="2825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13.2 Million </a:t>
            </a:r>
            <a:r>
              <a:rPr lang="en-US" altLang="zh-CN" dirty="0"/>
              <a:t>– the number of Goals that our customers are counting on Fidelity to help them </a:t>
            </a:r>
            <a:r>
              <a:rPr lang="en-US" altLang="zh-CN" dirty="0" smtClean="0"/>
              <a:t>achieve in 2018.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1" y="5317708"/>
            <a:ext cx="2490528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53010"/>
            <a:ext cx="12192000" cy="691101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0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500">
        <p:cut/>
      </p:transition>
    </mc:Choice>
    <mc:Fallback xmlns="">
      <p:transition advTm="25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9" y="635430"/>
            <a:ext cx="12192000" cy="61478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830355" y="0"/>
            <a:ext cx="4361645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830355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00312" y="0"/>
            <a:ext cx="4208017" cy="6858000"/>
            <a:chOff x="7938510" y="0"/>
            <a:chExt cx="4322315" cy="6858000"/>
          </a:xfrm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8958981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958981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 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58981" y="2646947"/>
            <a:ext cx="2825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Assures </a:t>
            </a:r>
            <a:r>
              <a:rPr lang="en-US" altLang="zh-CN" dirty="0"/>
              <a:t>the customer experience under the high volume traffic, we can enable the All Accounts view to show a reduced number of Summary </a:t>
            </a:r>
            <a:r>
              <a:rPr lang="en-US" altLang="zh-CN" dirty="0" smtClean="0"/>
              <a:t>Cards.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1" y="5317708"/>
            <a:ext cx="2490529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0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98" y="42947"/>
            <a:ext cx="10708212" cy="67721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Fidelity GO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3179" y="2646947"/>
            <a:ext cx="282594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 smtClean="0">
                <a:solidFill>
                  <a:prstClr val="black"/>
                </a:solidFill>
              </a:rPr>
              <a:t>50K+</a:t>
            </a:r>
            <a:r>
              <a:rPr lang="en-US" altLang="zh-CN" dirty="0" smtClean="0">
                <a:solidFill>
                  <a:prstClr val="black"/>
                </a:solidFill>
              </a:rPr>
              <a:t> accounts have been created. </a:t>
            </a:r>
          </a:p>
          <a:p>
            <a:pPr lvl="0"/>
            <a:endParaRPr lang="en-US" altLang="zh-CN" dirty="0">
              <a:solidFill>
                <a:prstClr val="black"/>
              </a:solidFill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</a:rPr>
              <a:t>It allows our customers to go from saving to investing in 5 minutes.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8" y="5377652"/>
            <a:ext cx="2534755" cy="84491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8" y="4631459"/>
            <a:ext cx="2490529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02" y="609528"/>
            <a:ext cx="8689284" cy="56130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Pangu</a:t>
            </a:r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 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Board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3179" y="2646947"/>
            <a:ext cx="2825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err="1" smtClean="0">
                <a:solidFill>
                  <a:prstClr val="black"/>
                </a:solidFill>
              </a:rPr>
              <a:t>Pangu</a:t>
            </a:r>
            <a:r>
              <a:rPr lang="en-US" altLang="zh-CN" dirty="0" smtClean="0">
                <a:solidFill>
                  <a:prstClr val="black"/>
                </a:solidFill>
              </a:rPr>
              <a:t> Idea </a:t>
            </a:r>
            <a:r>
              <a:rPr lang="en-US" altLang="zh-CN" dirty="0">
                <a:solidFill>
                  <a:prstClr val="black"/>
                </a:solidFill>
              </a:rPr>
              <a:t>board </a:t>
            </a:r>
            <a:r>
              <a:rPr lang="en-US" altLang="zh-CN" dirty="0" smtClean="0">
                <a:solidFill>
                  <a:prstClr val="black"/>
                </a:solidFill>
              </a:rPr>
              <a:t>like light Mural – it helps facilitating discussion efficiently with participants from multiple locations.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" y="5232270"/>
            <a:ext cx="2534754" cy="8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57" y="609527"/>
            <a:ext cx="8494643" cy="56130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Simplify</a:t>
            </a:r>
            <a:endParaRPr lang="en-US" altLang="zh-C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3179" y="2646947"/>
            <a:ext cx="2825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smtClean="0">
                <a:solidFill>
                  <a:prstClr val="black"/>
                </a:solidFill>
              </a:rPr>
              <a:t>Simplify makes our employee happy because it reduces </a:t>
            </a:r>
            <a:r>
              <a:rPr lang="en-US" altLang="zh-CN" dirty="0">
                <a:solidFill>
                  <a:prstClr val="black"/>
                </a:solidFill>
              </a:rPr>
              <a:t>complexity and saves time when preparing for the install.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" y="5232270"/>
            <a:ext cx="2534754" cy="8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169" y="-1048038"/>
            <a:ext cx="10541383" cy="790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830355" y="0"/>
            <a:ext cx="4361645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830355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00312" y="0"/>
            <a:ext cx="4208017" cy="6858000"/>
            <a:chOff x="7938510" y="0"/>
            <a:chExt cx="4322315" cy="6858000"/>
          </a:xfrm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8958981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958981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GPQ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58981" y="2646947"/>
            <a:ext cx="2825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GPQ </a:t>
            </a:r>
            <a:r>
              <a:rPr lang="en-US" altLang="zh-CN" dirty="0"/>
              <a:t>score engine as launched on Jun </a:t>
            </a:r>
            <a:r>
              <a:rPr lang="en-US" altLang="zh-CN" dirty="0" smtClean="0"/>
              <a:t>6</a:t>
            </a:r>
            <a:r>
              <a:rPr lang="en-US" altLang="zh-CN" baseline="30000" dirty="0" smtClean="0"/>
              <a:t>th</a:t>
            </a:r>
            <a:r>
              <a:rPr lang="en-US" altLang="zh-CN" dirty="0"/>
              <a:t> </a:t>
            </a:r>
            <a:r>
              <a:rPr lang="en-US" altLang="zh-CN" dirty="0" smtClean="0"/>
              <a:t>2018</a:t>
            </a:r>
          </a:p>
          <a:p>
            <a:endParaRPr lang="en-US" altLang="zh-CN" dirty="0"/>
          </a:p>
          <a:p>
            <a:r>
              <a:rPr lang="en-US" altLang="zh-CN" dirty="0" smtClean="0"/>
              <a:t>GPQ supports </a:t>
            </a:r>
            <a:r>
              <a:rPr lang="en-US" altLang="zh-CN" dirty="0"/>
              <a:t>PWM customers to do financial scoring based on household multiple goals.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1" y="5317708"/>
            <a:ext cx="2490528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9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526"/>
            <a:ext cx="12206661" cy="74610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 rot="-5400000">
            <a:off x="3992643" y="346653"/>
            <a:ext cx="2656814" cy="1229506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rot="-5400000">
            <a:off x="4795470" y="-561260"/>
            <a:ext cx="2674798" cy="12295062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rot="-5400000">
            <a:off x="4850430" y="-518779"/>
            <a:ext cx="2580585" cy="12295063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 flipV="1">
            <a:off x="3289472" y="5458191"/>
            <a:ext cx="5613055" cy="2338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009374" y="4732488"/>
            <a:ext cx="4276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Student Debt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438713" y="5511675"/>
            <a:ext cx="9054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Successfully </a:t>
            </a:r>
            <a:r>
              <a:rPr lang="en-US" altLang="zh-CN" dirty="0"/>
              <a:t>transitioned the Student Debt Tool from Fidelity Lab 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and </a:t>
            </a:r>
            <a:r>
              <a:rPr lang="en-US" altLang="zh-CN" dirty="0"/>
              <a:t>completed a Google sprint to Kick-start development.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806" y="4732488"/>
            <a:ext cx="2490528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5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451" y="355058"/>
            <a:ext cx="8952549" cy="61478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2685" y="0"/>
            <a:ext cx="4332319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6641" y="0"/>
            <a:ext cx="4361645" cy="6858000"/>
            <a:chOff x="7830355" y="0"/>
            <a:chExt cx="4361645" cy="6858000"/>
          </a:xfrm>
          <a:solidFill>
            <a:schemeClr val="bg1">
              <a:lumMod val="50000"/>
              <a:alpha val="75000"/>
            </a:schemeClr>
          </a:solidFill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3" name="等腰三角形 2"/>
            <p:cNvSpPr/>
            <p:nvPr/>
          </p:nvSpPr>
          <p:spPr>
            <a:xfrm rot="16200000">
              <a:off x="7688172" y="3113983"/>
              <a:ext cx="914400" cy="63003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460389" y="0"/>
              <a:ext cx="373161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8225" y="0"/>
            <a:ext cx="4208017" cy="6858000"/>
            <a:chOff x="7938510" y="0"/>
            <a:chExt cx="4322315" cy="6858000"/>
          </a:xfrm>
          <a:scene3d>
            <a:camera prst="orthographicFront">
              <a:rot lat="0" lon="0" rev="10800000"/>
            </a:camera>
            <a:lightRig rig="threePt" dir="t"/>
          </a:scene3d>
        </p:grpSpPr>
        <p:sp>
          <p:nvSpPr>
            <p:cNvPr id="17" name="等腰三角形 16"/>
            <p:cNvSpPr/>
            <p:nvPr/>
          </p:nvSpPr>
          <p:spPr>
            <a:xfrm rot="16200000">
              <a:off x="7796327" y="3113983"/>
              <a:ext cx="914400" cy="630034"/>
            </a:xfrm>
            <a:prstGeom prst="triangle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8529214" y="0"/>
              <a:ext cx="3731611" cy="6858000"/>
            </a:xfrm>
            <a:prstGeom prst="rect">
              <a:avLst/>
            </a:prstGeom>
            <a:pattFill prst="pct5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-25903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222570"/>
            <a:ext cx="12192000" cy="635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223179" y="2308924"/>
            <a:ext cx="2825949" cy="2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39508" y="851372"/>
            <a:ext cx="3611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Scenario Analysis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23179" y="2646947"/>
            <a:ext cx="2825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smtClean="0"/>
              <a:t>Over </a:t>
            </a:r>
            <a:r>
              <a:rPr lang="en-US" altLang="zh-CN" sz="3600" b="1" dirty="0" smtClean="0"/>
              <a:t>100K</a:t>
            </a:r>
            <a:r>
              <a:rPr lang="en-US" altLang="zh-CN" dirty="0" smtClean="0"/>
              <a:t> scenarios have been created </a:t>
            </a:r>
            <a:r>
              <a:rPr lang="en-US" altLang="zh-CN" dirty="0">
                <a:solidFill>
                  <a:prstClr val="black"/>
                </a:solidFill>
              </a:rPr>
              <a:t>after PGC enhancements were launched of Scenario Analysis with Athena engine </a:t>
            </a:r>
            <a:r>
              <a:rPr lang="en-US" altLang="zh-CN" dirty="0" smtClean="0">
                <a:solidFill>
                  <a:prstClr val="black"/>
                </a:solidFill>
              </a:rPr>
              <a:t>in July 2018.</a:t>
            </a:r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" y="5232270"/>
            <a:ext cx="2534754" cy="8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6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0"/>
    </mc:Choice>
    <mc:Fallback xmlns="">
      <p:transition spd="slow" advClick="0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6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/>
      <p:bldP spid="35" grpId="1"/>
      <p:bldP spid="36" grpId="0"/>
      <p:bldP spid="36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7659</TotalTime>
  <Words>560</Words>
  <Application>Microsoft Office PowerPoint</Application>
  <PresentationFormat>宽屏</PresentationFormat>
  <Paragraphs>88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Adobe Gothic Std B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Bill</dc:creator>
  <cp:lastModifiedBy>Bill</cp:lastModifiedBy>
  <cp:revision>121</cp:revision>
  <dcterms:created xsi:type="dcterms:W3CDTF">2018-12-20T13:33:38Z</dcterms:created>
  <dcterms:modified xsi:type="dcterms:W3CDTF">2019-02-10T12:54:04Z</dcterms:modified>
</cp:coreProperties>
</file>